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  <p:embeddedFontLst>
    <p:embeddedFont>
      <p:font typeface="Instrument Sans Semi Bold" pitchFamily="34" charset="0"/>
      <p:regular r:id="rId17"/>
    </p:embeddedFont>
    <p:embeddedFont>
      <p:font typeface="Instrument Sans Semi Bold" pitchFamily="34" charset="-122"/>
      <p:regular r:id="rId18"/>
    </p:embeddedFont>
    <p:embeddedFont>
      <p:font typeface="Instrument Sans Semi Bold" pitchFamily="34" charset="-120"/>
      <p:regular r:id="rId19"/>
    </p:embeddedFont>
    <p:embeddedFont>
      <p:font typeface="Instrument Sans Medium" pitchFamily="34" charset="0"/>
      <p:regular r:id="rId20"/>
    </p:embeddedFont>
    <p:embeddedFont>
      <p:font typeface="Instrument Sans Medium" pitchFamily="34" charset="-122"/>
      <p:regular r:id="rId21"/>
    </p:embeddedFont>
    <p:embeddedFont>
      <p:font typeface="Instrument Sans Medium" pitchFamily="34" charset="-120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72978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Дәріс 4. </a:t>
            </a: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Дәстүрлі (классикалық) психологиялық теориялар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30698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93750" y="626110"/>
            <a:ext cx="7885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Әл-Фараби атындағы Қазақ Ұлттық университеті</a:t>
            </a:r>
            <a:b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Жалпы және қолданбалы психология кафедрасы 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425825" y="7362825"/>
            <a:ext cx="5669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Дәріскер: </a:t>
            </a: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Психология 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ғылымдарының докторы, профессор 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</a:rPr>
              <a:t>Тоқсанбаева </a:t>
            </a:r>
            <a:r>
              <a:rPr lang="en-US" altLang="ru-RU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Н</a:t>
            </a:r>
            <a:r>
              <a:rPr lang="en-US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.К.</a:t>
            </a:r>
            <a:endParaRPr lang="en-US" altLang="ru-RU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20272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Қорытынды: Классикалық теориялар – психологияның іргетасы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91458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SzPct val="100000"/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Классикалық теориялар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адам психикасының терең сырларын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ашуға жол ашты, оның күрделілігі мен көпқырлылығын көрсетті.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896558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SzPct val="100000"/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Олар қазіргі заманғы психологиялық зерттеулер мен терапияның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бастауы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болды, одан кейінгі барлық бағыттардың дамуына негіз қалады.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01659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SzPct val="100000"/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Фрейд, Адлер, Эриксон және Фромм сияқты ұлы тұлғалар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психология ғылымының дамуына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өлшеусіз үлес қосты.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5682615"/>
            <a:ext cx="13042821" cy="1326713"/>
          </a:xfrm>
          <a:prstGeom prst="roundRect">
            <a:avLst>
              <a:gd name="adj" fmla="val 15387"/>
            </a:avLst>
          </a:prstGeom>
          <a:solidFill>
            <a:srgbClr val="CDDAFA"/>
          </a:solidFill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0604" y="6026706"/>
            <a:ext cx="283488" cy="22681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30906" y="5966103"/>
            <a:ext cx="1207889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теориялар адамды және оның әлемін тереңірек түсінуге деген ұмтылысымызды жалғастыруға шабыт береді.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6202"/>
            <a:ext cx="916590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Психология ғылымының бастауы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158609"/>
            <a:ext cx="6407944" cy="2456617"/>
          </a:xfrm>
          <a:prstGeom prst="roundRect">
            <a:avLst>
              <a:gd name="adj" fmla="val 8310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93790" y="3158609"/>
            <a:ext cx="121920" cy="2456617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5" name="Text 3"/>
          <p:cNvSpPr/>
          <p:nvPr/>
        </p:nvSpPr>
        <p:spPr>
          <a:xfrm>
            <a:off x="1173004" y="3415903"/>
            <a:ext cx="351555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Психология дегеніміз не?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73004" y="3906322"/>
            <a:ext cx="5771436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Психология – адамның психикалық құбылыстарын, оның мінез-құлқын, ойлауын, сезімдерін және олардың даму заңдылықтарын зерттейтін ғылым.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548" y="3158609"/>
            <a:ext cx="6408063" cy="2456617"/>
          </a:xfrm>
          <a:prstGeom prst="roundRect">
            <a:avLst>
              <a:gd name="adj" fmla="val 8310"/>
            </a:avLst>
          </a:prstGeom>
          <a:solidFill>
            <a:srgbClr val="FFFFFF"/>
          </a:solidFill>
          <a:ln w="30480">
            <a:solidFill>
              <a:srgbClr val="B4CCE3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428548" y="3158609"/>
            <a:ext cx="121920" cy="2456617"/>
          </a:xfrm>
          <a:prstGeom prst="roundRect">
            <a:avLst>
              <a:gd name="adj" fmla="val 167442"/>
            </a:avLst>
          </a:prstGeom>
          <a:solidFill>
            <a:srgbClr val="84C1FA"/>
          </a:solidFill>
        </p:spPr>
      </p:sp>
      <p:sp>
        <p:nvSpPr>
          <p:cNvPr id="9" name="Text 7"/>
          <p:cNvSpPr/>
          <p:nvPr/>
        </p:nvSpPr>
        <p:spPr>
          <a:xfrm>
            <a:off x="7807762" y="3415903"/>
            <a:ext cx="504467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Классикалық теориялардың маңызы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807762" y="3906322"/>
            <a:ext cx="5771555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Классикалық теориялар – психологияның іргетасын қалаған, оның дамуына үлкен серпін берген және қазіргі заманғы психологиялық білімнің негізі болып табылатын бағыттар.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5870377"/>
            <a:ext cx="13042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теориялар бізге адам табиғатының күрделілігін тереңірек түсінуге мүмкіндік береді.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0796" y="511254"/>
            <a:ext cx="9551789" cy="5811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Зигмунд Фрейд және психоанализдің тууы</a:t>
            </a:r>
            <a:endParaRPr lang="en-US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796" y="1580436"/>
            <a:ext cx="6437590" cy="643759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49634" y="1557099"/>
            <a:ext cx="3972758" cy="3486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Психоанализдің пайда болуы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549634" y="2091571"/>
            <a:ext cx="6437590" cy="8926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Зигмунд Фрейд 1890-шы жылдары психиатрия мен биологияның ықпалымен психоанализді құрды. Оның теориясы адамның ішкі әлеміне терең үңілуге мүмкіндік берді.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7549634" y="3170039"/>
            <a:ext cx="3263265" cy="3486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Тұлғаның үш құрылымы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7549634" y="3704511"/>
            <a:ext cx="6437590" cy="29753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SzPct val="100000"/>
              <a:buNone/>
            </a:pPr>
            <a:r>
              <a:rPr lang="en-US" sz="1450" dirty="0">
                <a:solidFill>
                  <a:srgbClr val="FF5000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Ид (Ол)</a:t>
            </a: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: Инстинктік қажеттіліктер мен тілектердің көзі.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7549634" y="4067056"/>
            <a:ext cx="6437590" cy="5950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SzPct val="100000"/>
              <a:buNone/>
            </a:pPr>
            <a:r>
              <a:rPr lang="en-US" sz="1450" dirty="0">
                <a:solidFill>
                  <a:srgbClr val="0540AD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Эго (Мен)</a:t>
            </a: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: Шындықпен байланыс орнатып, Ид пен Суперэго арасындағы тепе-теңдікті сақтайды.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7549634" y="4727138"/>
            <a:ext cx="6437590" cy="5950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SzPct val="100000"/>
              <a:buNone/>
            </a:pPr>
            <a:r>
              <a:rPr lang="en-US" sz="1450" dirty="0">
                <a:solidFill>
                  <a:srgbClr val="1A561C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Суперэго (Жоғарғы Мен)</a:t>
            </a: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: Әдеп пен мораль нормалары, қоғамдық ережелерді бейнелейді.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7549634" y="5508069"/>
            <a:ext cx="2789277" cy="34861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Либидо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7549634" y="6042541"/>
            <a:ext cx="6437590" cy="59507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Фрейдтің пікірінше, </a:t>
            </a:r>
            <a:r>
              <a:rPr lang="en-US" sz="14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либидо</a:t>
            </a:r>
            <a:r>
              <a:rPr lang="en-US" sz="14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– психикалық энергияның негізгі көзі, ол адамның барлық әрекеттерінің қозғаушы күші болып табылады.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5821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Фрейдтің психоаналитикалық теориясының негізгі идеялары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727008"/>
            <a:ext cx="4196358" cy="4028718"/>
          </a:xfrm>
          <a:prstGeom prst="roundRect">
            <a:avLst>
              <a:gd name="adj" fmla="val 5067"/>
            </a:avLst>
          </a:prstGeom>
          <a:solidFill>
            <a:srgbClr val="CEE6FD"/>
          </a:solidFill>
        </p:spPr>
      </p:sp>
      <p:sp>
        <p:nvSpPr>
          <p:cNvPr id="4" name="Shape 2"/>
          <p:cNvSpPr/>
          <p:nvPr/>
        </p:nvSpPr>
        <p:spPr>
          <a:xfrm>
            <a:off x="1020604" y="2953822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84C1FA"/>
          </a:solidFill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7770" y="3102650"/>
            <a:ext cx="306110" cy="38266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0604" y="3861078"/>
            <a:ext cx="284440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Бейсаналықтың рөлі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4351496"/>
            <a:ext cx="3742730" cy="18145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Фрейд адам санасының 90%-ы бейсаналықта жатыр деп есептеді. Бұл – адамның білмейтін, бірақ мінез-құлқына әсер ететін терең қабат.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2727008"/>
            <a:ext cx="4196358" cy="4028718"/>
          </a:xfrm>
          <a:prstGeom prst="roundRect">
            <a:avLst>
              <a:gd name="adj" fmla="val 5067"/>
            </a:avLst>
          </a:prstGeom>
          <a:solidFill>
            <a:srgbClr val="CEE6FD"/>
          </a:solidFill>
        </p:spPr>
      </p:sp>
      <p:sp>
        <p:nvSpPr>
          <p:cNvPr id="9" name="Shape 6"/>
          <p:cNvSpPr/>
          <p:nvPr/>
        </p:nvSpPr>
        <p:spPr>
          <a:xfrm>
            <a:off x="5443776" y="2953822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921653"/>
          </a:solidFill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942" y="3102650"/>
            <a:ext cx="306110" cy="38266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43776" y="386107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Қозғаушы күштер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443776" y="4351496"/>
            <a:ext cx="3742730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Адамды қозғаушы негізгі күштер –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сексуалдық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(эрос) және </a:t>
            </a:r>
            <a:r>
              <a:rPr lang="en-US" sz="17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агрессивтік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(танатос) инстинкттер. Олар біздің тілектеріміз бен әрекеттерімізді анықтайды.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640133" y="2727008"/>
            <a:ext cx="4196358" cy="4028718"/>
          </a:xfrm>
          <a:prstGeom prst="roundRect">
            <a:avLst>
              <a:gd name="adj" fmla="val 5067"/>
            </a:avLst>
          </a:prstGeom>
          <a:solidFill>
            <a:srgbClr val="CEE6FD"/>
          </a:solidFill>
        </p:spPr>
      </p:sp>
      <p:sp>
        <p:nvSpPr>
          <p:cNvPr id="14" name="Shape 10"/>
          <p:cNvSpPr/>
          <p:nvPr/>
        </p:nvSpPr>
        <p:spPr>
          <a:xfrm>
            <a:off x="9866948" y="2953822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000E21"/>
          </a:solidFill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114" y="3102650"/>
            <a:ext cx="306110" cy="382667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66948" y="3861078"/>
            <a:ext cx="3342442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Қорғаныс механизмдері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9866948" y="4351496"/>
            <a:ext cx="3742730" cy="2177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Психикалық шиеленістермен күресу үшін адам түрлі қорғаныс механизмдерін қолданады: ығыстыру, проекция, рационализация, сублимация және т.б.</a:t>
            </a:r>
            <a:endParaRPr lang="en-US" sz="1750" dirty="0"/>
          </a:p>
        </p:txBody>
      </p:sp>
      <p:sp>
        <p:nvSpPr>
          <p:cNvPr id="18" name="Text 13"/>
          <p:cNvSpPr/>
          <p:nvPr/>
        </p:nvSpPr>
        <p:spPr>
          <a:xfrm>
            <a:off x="793790" y="7010876"/>
            <a:ext cx="13042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идеялар адамның ішкі әлемінің күрделілігін және оның санадан тыс процестерінің маңыздылығын көрсетеді.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899" y="642699"/>
            <a:ext cx="9710618" cy="6375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Альфред Адлердің жеке тұлға теориясы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13899" y="1769864"/>
            <a:ext cx="7722394" cy="6524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Альфред Адлер Фрейдтің шәкірті болғанымен, өзінің жеке теориясын дамытты, онда әлеуметтік факторлардың рөліне баса назар аударды.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13899" y="2626281"/>
            <a:ext cx="5176480" cy="38242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Әлеуметтік факторлардың маңызы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13899" y="3212663"/>
            <a:ext cx="7722394" cy="6524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Адлер адамның негізгі мақсаты – қоғамда өзін көрсету және әлеуметтік ортаға бейімделу деп есептеді. Әр адам өзінің орнын табуға ұмтылады.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13899" y="4069080"/>
            <a:ext cx="3060025" cy="38242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Төмендік кешені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13899" y="4655463"/>
            <a:ext cx="7722394" cy="9786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Төмендік кешені – Адлер теориясының негізгі ұғымдарының бірі. Бұл сезім әр адамда болады және оны жеңу, жетістікке жету – тұлғаның дамуының қозғаушы күші.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13899" y="5838111"/>
            <a:ext cx="3060025" cy="38242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Өмірлік стиль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13899" y="6424493"/>
            <a:ext cx="7722394" cy="9786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Әр адамның өзіндік </a:t>
            </a:r>
            <a:r>
              <a:rPr lang="en-US" sz="160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өмірлік стилі</a:t>
            </a:r>
            <a:r>
              <a:rPr lang="en-US" sz="16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болады. Бұл – адамның өмірдегі мақсаттарына жету жолдары, мінез-құлық үлгілері және өзіндік ерекшеліктерінің жиынтығы.</a:t>
            </a:r>
            <a:endParaRPr lang="en-US" sz="16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41594" y="1815703"/>
            <a:ext cx="4982408" cy="49824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2199" y="355283"/>
            <a:ext cx="7970044" cy="40374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Эрик Эриксонның психосоциалдық даму кезеңдері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645914" y="1162645"/>
            <a:ext cx="13532287" cy="2066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«Жеке тұлғаның дамуы – өмір бойы жалғасатын, әр кезеңде белгілі бір дағдарыстарды жеңу арқылы жүзеге асатын үздіксіз процесс.»</a:t>
            </a:r>
            <a:endParaRPr lang="en-US" sz="1000" dirty="0"/>
          </a:p>
        </p:txBody>
      </p:sp>
      <p:sp>
        <p:nvSpPr>
          <p:cNvPr id="4" name="Shape 2"/>
          <p:cNvSpPr/>
          <p:nvPr/>
        </p:nvSpPr>
        <p:spPr>
          <a:xfrm>
            <a:off x="452199" y="1017389"/>
            <a:ext cx="15240" cy="497205"/>
          </a:xfrm>
          <a:prstGeom prst="rect">
            <a:avLst/>
          </a:prstGeom>
          <a:solidFill>
            <a:srgbClr val="84C1FA"/>
          </a:solidFill>
        </p:spPr>
      </p:sp>
      <p:sp>
        <p:nvSpPr>
          <p:cNvPr id="5" name="Shape 3"/>
          <p:cNvSpPr/>
          <p:nvPr/>
        </p:nvSpPr>
        <p:spPr>
          <a:xfrm>
            <a:off x="7307580" y="1659850"/>
            <a:ext cx="15240" cy="5863114"/>
          </a:xfrm>
          <a:prstGeom prst="roundRect">
            <a:avLst>
              <a:gd name="adj" fmla="val 763122"/>
            </a:avLst>
          </a:prstGeom>
          <a:solidFill>
            <a:srgbClr val="B4CCE3"/>
          </a:solidFill>
        </p:spPr>
      </p:sp>
      <p:sp>
        <p:nvSpPr>
          <p:cNvPr id="6" name="Shape 4"/>
          <p:cNvSpPr/>
          <p:nvPr/>
        </p:nvSpPr>
        <p:spPr>
          <a:xfrm>
            <a:off x="6797576" y="1797487"/>
            <a:ext cx="387548" cy="15240"/>
          </a:xfrm>
          <a:prstGeom prst="roundRect">
            <a:avLst>
              <a:gd name="adj" fmla="val 763122"/>
            </a:avLst>
          </a:prstGeom>
          <a:solidFill>
            <a:srgbClr val="B4CCE3"/>
          </a:solidFill>
        </p:spPr>
      </p:sp>
      <p:sp>
        <p:nvSpPr>
          <p:cNvPr id="7" name="Shape 5"/>
          <p:cNvSpPr/>
          <p:nvPr/>
        </p:nvSpPr>
        <p:spPr>
          <a:xfrm>
            <a:off x="7169884" y="1659850"/>
            <a:ext cx="290632" cy="290632"/>
          </a:xfrm>
          <a:prstGeom prst="roundRect">
            <a:avLst>
              <a:gd name="adj" fmla="val 40016"/>
            </a:avLst>
          </a:prstGeom>
          <a:solidFill>
            <a:srgbClr val="CEE6FD"/>
          </a:solidFill>
        </p:spPr>
      </p:sp>
      <p:sp>
        <p:nvSpPr>
          <p:cNvPr id="8" name="Text 6"/>
          <p:cNvSpPr/>
          <p:nvPr/>
        </p:nvSpPr>
        <p:spPr>
          <a:xfrm>
            <a:off x="7218283" y="1684020"/>
            <a:ext cx="193715" cy="242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3737372" y="1704261"/>
            <a:ext cx="2931795" cy="2019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155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Нәрестелік шақ (Сенім vs Сенімсіздік)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452199" y="1983700"/>
            <a:ext cx="6216968" cy="2066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Негізгі қажеттіліктердің қанағаттандырылуы арқылы дүниеге деген сенім қалыптасады.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7445276" y="2572703"/>
            <a:ext cx="387548" cy="15240"/>
          </a:xfrm>
          <a:prstGeom prst="roundRect">
            <a:avLst>
              <a:gd name="adj" fmla="val 763122"/>
            </a:avLst>
          </a:prstGeom>
          <a:solidFill>
            <a:srgbClr val="B4CCE3"/>
          </a:solidFill>
        </p:spPr>
      </p:sp>
      <p:sp>
        <p:nvSpPr>
          <p:cNvPr id="12" name="Shape 10"/>
          <p:cNvSpPr/>
          <p:nvPr/>
        </p:nvSpPr>
        <p:spPr>
          <a:xfrm>
            <a:off x="7169884" y="2435066"/>
            <a:ext cx="290632" cy="290632"/>
          </a:xfrm>
          <a:prstGeom prst="roundRect">
            <a:avLst>
              <a:gd name="adj" fmla="val 40016"/>
            </a:avLst>
          </a:prstGeom>
          <a:solidFill>
            <a:srgbClr val="CEE6FD"/>
          </a:solidFill>
        </p:spPr>
      </p:sp>
      <p:sp>
        <p:nvSpPr>
          <p:cNvPr id="13" name="Text 11"/>
          <p:cNvSpPr/>
          <p:nvPr/>
        </p:nvSpPr>
        <p:spPr>
          <a:xfrm>
            <a:off x="7218283" y="2459236"/>
            <a:ext cx="193715" cy="242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7961233" y="2479477"/>
            <a:ext cx="3411141" cy="2019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Ерте балалық шақ (Автономия vs Ұят/Күдік)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7961233" y="2758916"/>
            <a:ext cx="6216968" cy="2066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Өз бетінше әрекет етуге ұмтылыс және дербестік сезімі дамиды.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6797576" y="3240881"/>
            <a:ext cx="387548" cy="15240"/>
          </a:xfrm>
          <a:prstGeom prst="roundRect">
            <a:avLst>
              <a:gd name="adj" fmla="val 763122"/>
            </a:avLst>
          </a:prstGeom>
          <a:solidFill>
            <a:srgbClr val="B4CCE3"/>
          </a:solidFill>
        </p:spPr>
      </p:sp>
      <p:sp>
        <p:nvSpPr>
          <p:cNvPr id="17" name="Shape 15"/>
          <p:cNvSpPr/>
          <p:nvPr/>
        </p:nvSpPr>
        <p:spPr>
          <a:xfrm>
            <a:off x="7169884" y="3103245"/>
            <a:ext cx="290632" cy="290632"/>
          </a:xfrm>
          <a:prstGeom prst="roundRect">
            <a:avLst>
              <a:gd name="adj" fmla="val 40016"/>
            </a:avLst>
          </a:prstGeom>
          <a:solidFill>
            <a:srgbClr val="CEE6FD"/>
          </a:solidFill>
        </p:spPr>
      </p:sp>
      <p:sp>
        <p:nvSpPr>
          <p:cNvPr id="18" name="Text 16"/>
          <p:cNvSpPr/>
          <p:nvPr/>
        </p:nvSpPr>
        <p:spPr>
          <a:xfrm>
            <a:off x="7218283" y="3127415"/>
            <a:ext cx="193715" cy="242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3659267" y="3147655"/>
            <a:ext cx="3009900" cy="2019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155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Ойын кезеңі (Бастамашылдық vs Кінә)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452199" y="3427095"/>
            <a:ext cx="6216968" cy="2066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Ойын арқылы әлемді зерттеу және бастамашылдық таныту.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7445276" y="3909179"/>
            <a:ext cx="387548" cy="15240"/>
          </a:xfrm>
          <a:prstGeom prst="roundRect">
            <a:avLst>
              <a:gd name="adj" fmla="val 763122"/>
            </a:avLst>
          </a:prstGeom>
          <a:solidFill>
            <a:srgbClr val="B4CCE3"/>
          </a:solidFill>
        </p:spPr>
      </p:sp>
      <p:sp>
        <p:nvSpPr>
          <p:cNvPr id="22" name="Shape 20"/>
          <p:cNvSpPr/>
          <p:nvPr/>
        </p:nvSpPr>
        <p:spPr>
          <a:xfrm>
            <a:off x="7169884" y="3771543"/>
            <a:ext cx="290632" cy="290632"/>
          </a:xfrm>
          <a:prstGeom prst="roundRect">
            <a:avLst>
              <a:gd name="adj" fmla="val 40016"/>
            </a:avLst>
          </a:prstGeom>
          <a:solidFill>
            <a:srgbClr val="CEE6FD"/>
          </a:solidFill>
        </p:spPr>
      </p:sp>
      <p:sp>
        <p:nvSpPr>
          <p:cNvPr id="23" name="Text 21"/>
          <p:cNvSpPr/>
          <p:nvPr/>
        </p:nvSpPr>
        <p:spPr>
          <a:xfrm>
            <a:off x="7218283" y="3795713"/>
            <a:ext cx="193715" cy="242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7961233" y="3815953"/>
            <a:ext cx="3193375" cy="2019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Мектеп жасы (Еңбекқорлық vs Төмендік)</a:t>
            </a:r>
            <a:endParaRPr lang="en-US" sz="1250" dirty="0"/>
          </a:p>
        </p:txBody>
      </p:sp>
      <p:sp>
        <p:nvSpPr>
          <p:cNvPr id="25" name="Text 23"/>
          <p:cNvSpPr/>
          <p:nvPr/>
        </p:nvSpPr>
        <p:spPr>
          <a:xfrm>
            <a:off x="7961233" y="4095393"/>
            <a:ext cx="6216968" cy="2066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Білім алу, дағдыларды игеру арқылы құзыреттілік сезімі қалыптасады.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6797576" y="4577477"/>
            <a:ext cx="387548" cy="15240"/>
          </a:xfrm>
          <a:prstGeom prst="roundRect">
            <a:avLst>
              <a:gd name="adj" fmla="val 763122"/>
            </a:avLst>
          </a:prstGeom>
          <a:solidFill>
            <a:srgbClr val="B4CCE3"/>
          </a:solidFill>
        </p:spPr>
      </p:sp>
      <p:sp>
        <p:nvSpPr>
          <p:cNvPr id="27" name="Shape 25"/>
          <p:cNvSpPr/>
          <p:nvPr/>
        </p:nvSpPr>
        <p:spPr>
          <a:xfrm>
            <a:off x="7169884" y="4439841"/>
            <a:ext cx="290632" cy="290632"/>
          </a:xfrm>
          <a:prstGeom prst="roundRect">
            <a:avLst>
              <a:gd name="adj" fmla="val 40016"/>
            </a:avLst>
          </a:prstGeom>
          <a:solidFill>
            <a:srgbClr val="CEE6FD"/>
          </a:solidFill>
        </p:spPr>
      </p:sp>
      <p:sp>
        <p:nvSpPr>
          <p:cNvPr id="28" name="Text 26"/>
          <p:cNvSpPr/>
          <p:nvPr/>
        </p:nvSpPr>
        <p:spPr>
          <a:xfrm>
            <a:off x="7218283" y="4464010"/>
            <a:ext cx="193715" cy="242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5</a:t>
            </a:r>
            <a:endParaRPr lang="en-US" sz="1500" dirty="0"/>
          </a:p>
        </p:txBody>
      </p:sp>
      <p:sp>
        <p:nvSpPr>
          <p:cNvPr id="29" name="Text 27"/>
          <p:cNvSpPr/>
          <p:nvPr/>
        </p:nvSpPr>
        <p:spPr>
          <a:xfrm>
            <a:off x="2985849" y="4484251"/>
            <a:ext cx="3683318" cy="2019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155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Жасөспірімдік шақ (Сәйкестік vs Рөлдік шатасу)</a:t>
            </a:r>
            <a:endParaRPr lang="en-US" sz="1250" dirty="0"/>
          </a:p>
        </p:txBody>
      </p:sp>
      <p:sp>
        <p:nvSpPr>
          <p:cNvPr id="30" name="Text 28"/>
          <p:cNvSpPr/>
          <p:nvPr/>
        </p:nvSpPr>
        <p:spPr>
          <a:xfrm>
            <a:off x="452199" y="4763691"/>
            <a:ext cx="6216968" cy="2066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Өзіндік сәйкестік, өмірлік мақсаттарды іздеу.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7445276" y="5245775"/>
            <a:ext cx="387548" cy="15240"/>
          </a:xfrm>
          <a:prstGeom prst="roundRect">
            <a:avLst>
              <a:gd name="adj" fmla="val 763122"/>
            </a:avLst>
          </a:prstGeom>
          <a:solidFill>
            <a:srgbClr val="B4CCE3"/>
          </a:solidFill>
        </p:spPr>
      </p:sp>
      <p:sp>
        <p:nvSpPr>
          <p:cNvPr id="32" name="Shape 30"/>
          <p:cNvSpPr/>
          <p:nvPr/>
        </p:nvSpPr>
        <p:spPr>
          <a:xfrm>
            <a:off x="7169884" y="5108138"/>
            <a:ext cx="290632" cy="290632"/>
          </a:xfrm>
          <a:prstGeom prst="roundRect">
            <a:avLst>
              <a:gd name="adj" fmla="val 40016"/>
            </a:avLst>
          </a:prstGeom>
          <a:solidFill>
            <a:srgbClr val="CEE6FD"/>
          </a:solidFill>
        </p:spPr>
      </p:sp>
      <p:sp>
        <p:nvSpPr>
          <p:cNvPr id="33" name="Text 31"/>
          <p:cNvSpPr/>
          <p:nvPr/>
        </p:nvSpPr>
        <p:spPr>
          <a:xfrm>
            <a:off x="7218283" y="5132308"/>
            <a:ext cx="193715" cy="242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6</a:t>
            </a:r>
            <a:endParaRPr lang="en-US" sz="1500" dirty="0"/>
          </a:p>
        </p:txBody>
      </p:sp>
      <p:sp>
        <p:nvSpPr>
          <p:cNvPr id="34" name="Text 32"/>
          <p:cNvSpPr/>
          <p:nvPr/>
        </p:nvSpPr>
        <p:spPr>
          <a:xfrm>
            <a:off x="7961233" y="5152549"/>
            <a:ext cx="3282077" cy="2019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Ерте ересектік (Интимділік vs Оқшаулану)</a:t>
            </a:r>
            <a:endParaRPr lang="en-US" sz="1250" dirty="0"/>
          </a:p>
        </p:txBody>
      </p:sp>
      <p:sp>
        <p:nvSpPr>
          <p:cNvPr id="35" name="Text 33"/>
          <p:cNvSpPr/>
          <p:nvPr/>
        </p:nvSpPr>
        <p:spPr>
          <a:xfrm>
            <a:off x="7961233" y="5431988"/>
            <a:ext cx="6216968" cy="2066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Басқалармен терең қарым-қатынас орнату қажеттілігі.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6797576" y="5914073"/>
            <a:ext cx="387548" cy="15240"/>
          </a:xfrm>
          <a:prstGeom prst="roundRect">
            <a:avLst>
              <a:gd name="adj" fmla="val 763122"/>
            </a:avLst>
          </a:prstGeom>
          <a:solidFill>
            <a:srgbClr val="B4CCE3"/>
          </a:solidFill>
        </p:spPr>
      </p:sp>
      <p:sp>
        <p:nvSpPr>
          <p:cNvPr id="37" name="Shape 35"/>
          <p:cNvSpPr/>
          <p:nvPr/>
        </p:nvSpPr>
        <p:spPr>
          <a:xfrm>
            <a:off x="7169884" y="5776436"/>
            <a:ext cx="290632" cy="290632"/>
          </a:xfrm>
          <a:prstGeom prst="roundRect">
            <a:avLst>
              <a:gd name="adj" fmla="val 40016"/>
            </a:avLst>
          </a:prstGeom>
          <a:solidFill>
            <a:srgbClr val="CEE6FD"/>
          </a:solidFill>
        </p:spPr>
      </p:sp>
      <p:sp>
        <p:nvSpPr>
          <p:cNvPr id="38" name="Text 36"/>
          <p:cNvSpPr/>
          <p:nvPr/>
        </p:nvSpPr>
        <p:spPr>
          <a:xfrm>
            <a:off x="7218283" y="5800606"/>
            <a:ext cx="193715" cy="242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7</a:t>
            </a:r>
            <a:endParaRPr lang="en-US" sz="1500" dirty="0"/>
          </a:p>
        </p:txBody>
      </p:sp>
      <p:sp>
        <p:nvSpPr>
          <p:cNvPr id="39" name="Text 37"/>
          <p:cNvSpPr/>
          <p:nvPr/>
        </p:nvSpPr>
        <p:spPr>
          <a:xfrm>
            <a:off x="4158377" y="5820847"/>
            <a:ext cx="2510790" cy="2019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155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Орта жас (Өнімділік vs Тоқырау)</a:t>
            </a:r>
            <a:endParaRPr lang="en-US" sz="1250" dirty="0"/>
          </a:p>
        </p:txBody>
      </p:sp>
      <p:sp>
        <p:nvSpPr>
          <p:cNvPr id="40" name="Text 38"/>
          <p:cNvSpPr/>
          <p:nvPr/>
        </p:nvSpPr>
        <p:spPr>
          <a:xfrm>
            <a:off x="452199" y="6100286"/>
            <a:ext cx="6216968" cy="2066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1600"/>
              </a:lnSpc>
              <a:buNone/>
            </a:pPr>
            <a:r>
              <a:rPr lang="en-US" sz="1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Келесі ұрпаққа мұра қалдыру, өмірге үлес қосу.</a:t>
            </a:r>
            <a:endParaRPr lang="en-US" sz="1000" dirty="0"/>
          </a:p>
        </p:txBody>
      </p:sp>
      <p:sp>
        <p:nvSpPr>
          <p:cNvPr id="41" name="Shape 39"/>
          <p:cNvSpPr/>
          <p:nvPr/>
        </p:nvSpPr>
        <p:spPr>
          <a:xfrm>
            <a:off x="7445276" y="6582370"/>
            <a:ext cx="387548" cy="15240"/>
          </a:xfrm>
          <a:prstGeom prst="roundRect">
            <a:avLst>
              <a:gd name="adj" fmla="val 763122"/>
            </a:avLst>
          </a:prstGeom>
          <a:solidFill>
            <a:srgbClr val="B4CCE3"/>
          </a:solidFill>
        </p:spPr>
      </p:sp>
      <p:sp>
        <p:nvSpPr>
          <p:cNvPr id="42" name="Shape 40"/>
          <p:cNvSpPr/>
          <p:nvPr/>
        </p:nvSpPr>
        <p:spPr>
          <a:xfrm>
            <a:off x="7169884" y="6444734"/>
            <a:ext cx="290632" cy="290632"/>
          </a:xfrm>
          <a:prstGeom prst="roundRect">
            <a:avLst>
              <a:gd name="adj" fmla="val 40016"/>
            </a:avLst>
          </a:prstGeom>
          <a:solidFill>
            <a:srgbClr val="CEE6FD"/>
          </a:solidFill>
        </p:spPr>
      </p:sp>
      <p:sp>
        <p:nvSpPr>
          <p:cNvPr id="43" name="Text 41"/>
          <p:cNvSpPr/>
          <p:nvPr/>
        </p:nvSpPr>
        <p:spPr>
          <a:xfrm>
            <a:off x="7218283" y="6468904"/>
            <a:ext cx="193715" cy="2421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5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8</a:t>
            </a:r>
            <a:endParaRPr lang="en-US" sz="1500" dirty="0"/>
          </a:p>
        </p:txBody>
      </p:sp>
      <p:sp>
        <p:nvSpPr>
          <p:cNvPr id="44" name="Text 42"/>
          <p:cNvSpPr/>
          <p:nvPr/>
        </p:nvSpPr>
        <p:spPr>
          <a:xfrm>
            <a:off x="7961233" y="6489144"/>
            <a:ext cx="2497574" cy="2019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2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Қарттық (Тұтастық vs Үмітсіздік)</a:t>
            </a:r>
            <a:endParaRPr lang="en-US" sz="1250" dirty="0"/>
          </a:p>
        </p:txBody>
      </p:sp>
      <p:sp>
        <p:nvSpPr>
          <p:cNvPr id="45" name="Text 43"/>
          <p:cNvSpPr/>
          <p:nvPr/>
        </p:nvSpPr>
        <p:spPr>
          <a:xfrm>
            <a:off x="7961233" y="6768584"/>
            <a:ext cx="6216968" cy="2066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Өмірді қайта бағалау, оның мәнін қабылдау.</a:t>
            </a:r>
            <a:endParaRPr lang="en-US" sz="1000" dirty="0"/>
          </a:p>
        </p:txBody>
      </p:sp>
      <p:sp>
        <p:nvSpPr>
          <p:cNvPr id="46" name="Text 44"/>
          <p:cNvSpPr/>
          <p:nvPr/>
        </p:nvSpPr>
        <p:spPr>
          <a:xfrm>
            <a:off x="452199" y="7668220"/>
            <a:ext cx="13726001" cy="20669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Эриксонның теориясы адам өмірінің әр кезеңіндегі маңызды даму міндеттерін көрсетеді.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6385" y="476369"/>
            <a:ext cx="8659416" cy="54137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Эрих Фромм және әлеуметтік психология</a:t>
            </a:r>
            <a:endParaRPr lang="en-US" sz="3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385" y="1472446"/>
            <a:ext cx="6497479" cy="649747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34156" y="1433393"/>
            <a:ext cx="6497479" cy="8315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Эрих Фромм, неофрейдизмнің көрнекті өкілі, адамның психологиялық дамуында әлеуметтік және мәдени факторлардың маңызына ерекше тоқталды.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7534156" y="2438162"/>
            <a:ext cx="2598896" cy="3248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Еркіндік пен қоғам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7534156" y="2936200"/>
            <a:ext cx="6497479" cy="11087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Фромм адамның </a:t>
            </a:r>
            <a:r>
              <a:rPr lang="en-US" sz="13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еркіндікке</a:t>
            </a: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деген ұмтылысы мен қоғамдық құрылымдардың оған әсері арасындағы күресті зерттеді. Оның пікірінше, заманауи қоғам адамды жиі оқшаулайды және оның шынайы қажеттіліктерін басады.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7534156" y="4218146"/>
            <a:ext cx="3907036" cy="3248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Махаббат пен шығармашылық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7534156" y="4716185"/>
            <a:ext cx="6497479" cy="8315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Ол шынайы </a:t>
            </a:r>
            <a:r>
              <a:rPr lang="en-US" sz="13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махаббат</a:t>
            </a: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пен </a:t>
            </a:r>
            <a:r>
              <a:rPr lang="en-US" sz="1350" b="1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шығармашылық</a:t>
            </a: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 адамның өзін-өзі жүзеге асыруының және тұлғалық жетілуінің негізі деп санады. Бұл екеуі адамды оқшауланудан құтқарып, өмірге мән береді.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7534156" y="5720953"/>
            <a:ext cx="4145518" cy="32480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Қоғамдық құрылымдардың әсері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7534156" y="6218992"/>
            <a:ext cx="6497479" cy="11087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Фромм қоғамдық құрылымдардың, саяси жүйелердің және мәдени нормалардың адам психикасына терең әсер ететінін атап көрсетті. Ол адамзатты әлеуметтік және психологиялық тұрғыдан сау қоғам құруға шақырды.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1644" y="606385"/>
            <a:ext cx="13087112" cy="1378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Классикалық теориялардың қазіргі психологиядағы орны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771644" y="2425303"/>
            <a:ext cx="13087112" cy="7055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Классикалық психологиялық теориялар бүгінгі күні де өзектілігін жоғалтқан жоқ. Олар заманауи психологиялық зерттеулер мен практиканың негізін құрайды.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1488043" y="3378875"/>
            <a:ext cx="3462218" cy="6888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Психоанализдің модификациялары</a:t>
            </a:r>
            <a:endParaRPr lang="en-US" sz="2150" dirty="0"/>
          </a:p>
        </p:txBody>
      </p:sp>
      <p:sp>
        <p:nvSpPr>
          <p:cNvPr id="5" name="Text 3"/>
          <p:cNvSpPr/>
          <p:nvPr/>
        </p:nvSpPr>
        <p:spPr>
          <a:xfrm>
            <a:off x="1488043" y="4200049"/>
            <a:ext cx="3462218" cy="28222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Фрейдтің идеялары негізінде Юнгтің аналитикалық психологиясы, Лаканның структуралық психоанализі, Адлердің жеке психологиясы сияқты жаңа бағыттар дамыды. Олар психоанализге жаңа көзқарастар енгізді.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5942171" y="3378875"/>
            <a:ext cx="3462337" cy="6888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Психотерапияда қолданылуы</a:t>
            </a:r>
            <a:endParaRPr lang="en-US" sz="2150" dirty="0"/>
          </a:p>
        </p:txBody>
      </p:sp>
      <p:sp>
        <p:nvSpPr>
          <p:cNvPr id="7" name="Text 5"/>
          <p:cNvSpPr/>
          <p:nvPr/>
        </p:nvSpPr>
        <p:spPr>
          <a:xfrm>
            <a:off x="5942171" y="4200049"/>
            <a:ext cx="3462337" cy="24694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Классикалық теориялар әлі де психотерапия мен кеңес беруде кеңінен қолданылады. Әсіресе, терең психологиялық мәселелерді шешуде, тұлғалық өсуге жәрдемдесуде олардың әдістері тиімді.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0396418" y="3378875"/>
            <a:ext cx="3139678" cy="34444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Кешенді түсінудің негізі</a:t>
            </a:r>
            <a:endParaRPr lang="en-US" sz="2150" dirty="0"/>
          </a:p>
        </p:txBody>
      </p:sp>
      <p:sp>
        <p:nvSpPr>
          <p:cNvPr id="9" name="Text 7"/>
          <p:cNvSpPr/>
          <p:nvPr/>
        </p:nvSpPr>
        <p:spPr>
          <a:xfrm>
            <a:off x="10396418" y="3855601"/>
            <a:ext cx="3462218" cy="24694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Бұл теориялар адам психикасын кешенді түсінуге, оның саналы және бейсаналы аспектілерін біріктіруге мүмкіндік береді. Олар адам мінез-құлқының түпкі себептерін іздеуге көмектеседі.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771644" y="7270313"/>
            <a:ext cx="13087112" cy="3527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Классикалық теориялар психология ғылымының әрбір жаңа бағыты үшін бастау нүктесі болып табылады.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933349"/>
            <a:ext cx="75564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5836</Words>
  <Application>WPS Presentation</Application>
  <PresentationFormat>On-screen Show (16:9)</PresentationFormat>
  <Paragraphs>166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SimSun</vt:lpstr>
      <vt:lpstr>Wingdings</vt:lpstr>
      <vt:lpstr>Instrument Sans Semi Bold</vt:lpstr>
      <vt:lpstr>Instrument Sans Semi Bold</vt:lpstr>
      <vt:lpstr>Instrument Sans Semi Bold</vt:lpstr>
      <vt:lpstr>Times New Roman</vt:lpstr>
      <vt:lpstr>Instrument Sans Medium</vt:lpstr>
      <vt:lpstr>Instrument Sans Medium</vt:lpstr>
      <vt:lpstr>Instrument Sans Medium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Гульнар Салимов�</cp:lastModifiedBy>
  <cp:revision>4</cp:revision>
  <dcterms:created xsi:type="dcterms:W3CDTF">2025-09-01T14:15:00Z</dcterms:created>
  <dcterms:modified xsi:type="dcterms:W3CDTF">2025-09-02T06:30:35Z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2278703497D646AB97F041FC67820971_12</vt:lpwstr>
  </property>
  <property fmtid="{D5CDD505-2E9C-101B-9397-08002B2CF9AE}" pid="3" name="KSOProductBuildVer">
    <vt:lpwstr>1049-12.2.0.21931</vt:lpwstr>
  </property>
</Properties>
</file>